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78" r:id="rId7"/>
    <p:sldId id="279" r:id="rId8"/>
    <p:sldId id="262" r:id="rId9"/>
    <p:sldId id="263" r:id="rId10"/>
    <p:sldId id="264" r:id="rId11"/>
    <p:sldId id="266" r:id="rId12"/>
    <p:sldId id="276" r:id="rId13"/>
    <p:sldId id="265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7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D56B1-AF8A-41AC-9505-4E235786AAC8}" type="datetimeFigureOut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A51D2-7B09-44D8-8398-B346C1ACE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25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629D79-8D69-4696-B370-DA2271DA1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2E9D972-7D2C-491F-B99A-E122B9BEF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C159F0-9BBA-40C4-9EFF-1B3DA990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D101C-087A-4793-B3B7-0C227AD1B1E3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F77573-8036-44F9-8B81-E24B0A7D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CBDD4D-0271-49ED-A018-049D6CC4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566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B902A-B32C-4838-8C47-6DA6A70A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EE95AC7-D09A-461C-BC53-9F890ABBF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DC8AE3-BBEF-4565-8D7E-5AF46236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646C-D275-4303-92BD-717C7FF39162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A4D862-32DF-4AF0-B998-54AC32B4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2E8C2B-237C-4429-8344-4461A977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40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2DD7CBB-484A-49E2-ADC4-A345943C3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7C6996-27B2-4B7E-A5B4-D5735DB2C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2275A0-2DD2-4356-8F88-5D121EF8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181F-9594-4E4B-8987-B5BAF664B23D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13CDCE-2D5A-4CA8-B7B7-04947C92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BAA151-9433-4BFD-AE84-FA29E0A1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0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B417D1-E399-4742-AEA7-9335FEC8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35D459-FF40-4F6C-9F5C-807495FD2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FF6EE6-3C3E-4655-A955-66C10AEE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A62E3-9E5A-4510-8EB4-6B5A03A31990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1571B9-070C-45E3-8EAF-EA5FC24A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DB8CC9-3F85-4937-BE12-B8BAA4FF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467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9B9736-C802-410E-8A33-A5BDB72D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5C642F-EA01-4E57-811E-62D15DD2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B143D0-1C57-45D0-9882-B3E9D996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99C92-EA06-4618-81BD-2056112ED3DA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67EBFD-D5B2-46D2-9A54-7AA75449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24D862-1C85-4164-B87E-6D3A7CE2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04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EBB4EA-26DE-4554-A86C-572960FB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DB4300-2AEB-4A22-A601-D57873ED2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D145801-A8F3-447B-983B-A0AF311B5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7483A24-FB86-42E9-B797-608020FF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E23A-04A8-46AB-9AEE-149419C8FC49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B925A1-2FEE-4FFE-8141-0797D719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E92C15-EBCC-4C5A-89EA-F38E9330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22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53EF3-EDB0-4C13-96D4-36B457D8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3C43F30-BC96-4408-B835-959607C8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41BA6C-BD47-41BF-8F09-345356E66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116B91-C129-4511-A433-BB99D623E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0D48FEB-5056-4A09-80C6-8A5F6A604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16D04BA-0EBB-49D2-8C8E-4530F118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0749-04B4-46DD-B611-7C249A3E198E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F46FDFD-6496-4499-A99D-70F0F42D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6223FC4-A6D9-4262-9FDB-09845B46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90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22B74E-F8AE-4D0D-8446-0ABAAFC5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4277A37-91DE-4817-9311-3B004F79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D6271-516B-43C6-A249-648FD0C77EE6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F87AFDD-ED94-4C1C-9FA5-5FC2E1C4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F8BF4CA-1B33-4E74-A65A-B83131E9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08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CF5EFA8-6121-4AC9-8EEF-A6BB2190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8EFD-60CD-4B4C-87E4-621069EF4299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F2F0BAA-C7E0-4379-BB05-CBC31509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12AF93-E61B-4B92-80EA-84A82EFE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25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7D737-B81F-41D4-A7FD-28325E74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6334CE-A253-4FC4-9C66-060A58FCF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8132F4-7818-4F79-A970-EF72A05DC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CC77D0-F3D9-4420-A7BF-40DB833E9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D43F-AF20-4FFC-8B25-2F7257C907C5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D0CE1C-C300-474A-88E9-0B48F3C4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29A2091-E0D4-4CEE-A055-6E9B34AB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294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D87F1B-BE67-45DA-9C76-B1ED6C95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5F95FB1-80E8-4875-925A-E921A61636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48F94C-CC9C-47D3-90ED-F9844B72D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B93D2C-E16D-4BDB-BAD9-49C7CD8F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C549-3B58-4745-BC62-A7A245C39C66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905980-3CC6-4D8B-BE58-E1928FF3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7030D3-4F68-4DCE-97D5-1BFAE4A8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52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9D939F-3EA5-4BC2-AD1C-CE2ECFF3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6E40E-9A62-474A-AE12-8222BF38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04889C-B090-4340-8726-692A0FBA9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91BF4-AE10-4D54-8D96-5B39F5C39012}" type="datetime1">
              <a:rPr kumimoji="1" lang="ja-JP" altLang="en-US" smtClean="0"/>
              <a:t>2019/8/18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67E0BA-CF9C-412C-8D7A-3BB573957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77560A-7A6F-4EF9-8AC7-D7070A336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96129-5E73-4E30-92FD-1B05A0DFF8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809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6F478-335E-48DC-80B4-00C587370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6000" dirty="0" err="1">
                <a:latin typeface="Arial" panose="020B0604020202020204" pitchFamily="34" charset="0"/>
                <a:cs typeface="Arial" panose="020B0604020202020204" pitchFamily="34" charset="0"/>
              </a:rPr>
              <a:t>Github&amp;SourceTree</a:t>
            </a:r>
            <a:endParaRPr kumimoji="1" lang="ja-JP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203E1D9-6C94-40FF-89F9-9E8E733BE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説明資料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537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07DB45-8016-4F7D-B978-0F3DA9C3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ファイルを作成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EB59BF-9C46-47BC-92C7-788F910F9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クローンしてローカルリポジトリが作成される</a:t>
            </a:r>
            <a:endParaRPr kumimoji="1" lang="en-US" altLang="ja-JP" dirty="0"/>
          </a:p>
          <a:p>
            <a:r>
              <a:rPr lang="ja-JP" altLang="en-US" dirty="0"/>
              <a:t>ローカルに</a:t>
            </a:r>
            <a:r>
              <a:rPr lang="en-US" altLang="ja-JP" dirty="0" err="1"/>
              <a:t>github</a:t>
            </a:r>
            <a:r>
              <a:rPr lang="ja-JP" altLang="en-US" dirty="0"/>
              <a:t>にあるファイルが追加される　</a:t>
            </a:r>
            <a:r>
              <a:rPr lang="en-US" altLang="ja-JP" dirty="0"/>
              <a:t>(4</a:t>
            </a:r>
            <a:r>
              <a:rPr lang="ja-JP" altLang="en-US" dirty="0"/>
              <a:t>ページ目で作った</a:t>
            </a:r>
            <a:r>
              <a:rPr lang="en-US" altLang="ja-JP" dirty="0"/>
              <a:t>README.md)</a:t>
            </a:r>
          </a:p>
          <a:p>
            <a:endParaRPr lang="en-US" altLang="ja-JP" dirty="0"/>
          </a:p>
          <a:p>
            <a:r>
              <a:rPr lang="ja-JP" altLang="en-US" dirty="0"/>
              <a:t>ローカルでファイルを作ってみよう</a:t>
            </a:r>
            <a:endParaRPr lang="en-US" altLang="ja-JP" dirty="0"/>
          </a:p>
          <a:p>
            <a:r>
              <a:rPr lang="ja-JP" altLang="en-US" dirty="0"/>
              <a:t>新規作成</a:t>
            </a:r>
            <a:r>
              <a:rPr lang="en-US" altLang="ja-JP" dirty="0"/>
              <a:t>/</a:t>
            </a:r>
            <a:r>
              <a:rPr lang="ja-JP" altLang="en-US" dirty="0"/>
              <a:t>テキストドキュメント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57ACDFA-CC7A-4305-8CFA-C221144B9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" t="5324" r="43750" b="62348"/>
          <a:stretch/>
        </p:blipFill>
        <p:spPr>
          <a:xfrm>
            <a:off x="6975535" y="1854644"/>
            <a:ext cx="4378265" cy="15743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D38F6F7-D94B-4533-B49C-C375B4DD3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" t="5324" r="45602" b="56381"/>
          <a:stretch/>
        </p:blipFill>
        <p:spPr>
          <a:xfrm>
            <a:off x="6975535" y="4241120"/>
            <a:ext cx="4378265" cy="193584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6916A6-7B88-46B6-A16B-FE5CE3B3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906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42EC12-7FF0-41E7-9C5A-74984AAC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コミット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B0FC92-78C5-435B-97B8-D7E49844A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5847" cy="4351338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SourceTree</a:t>
            </a:r>
            <a:r>
              <a:rPr kumimoji="1" lang="ja-JP" altLang="en-US" sz="2000" dirty="0"/>
              <a:t>のファイルステータスに、作業ツリーに</a:t>
            </a:r>
            <a:r>
              <a:rPr lang="en-US" altLang="ja-JP" sz="2000" dirty="0" err="1"/>
              <a:t>TestText</a:t>
            </a:r>
            <a:r>
              <a:rPr lang="ja-JP" altLang="en-US" sz="2000" dirty="0"/>
              <a:t>が出現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インデックスに追加</a:t>
            </a:r>
            <a:endParaRPr kumimoji="1"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変更に対してコメントを残す。「テキストファイルを作りました」とか（ここで昼飯とか晩飯とかの話はするなよ）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lang="ja-JP" altLang="en-US" sz="2000" dirty="0"/>
              <a:t>最後はコミット</a:t>
            </a:r>
            <a:endParaRPr kumimoji="1" lang="en-US" altLang="ja-JP" sz="2000" dirty="0"/>
          </a:p>
          <a:p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7CBCB2-2466-4B54-A8EF-7DCE753BF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7157739" y="849369"/>
            <a:ext cx="4561822" cy="2429408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54E55910-ED08-43C1-8132-F864BE4DB769}"/>
              </a:ext>
            </a:extLst>
          </p:cNvPr>
          <p:cNvSpPr/>
          <p:nvPr/>
        </p:nvSpPr>
        <p:spPr>
          <a:xfrm>
            <a:off x="8960970" y="1911521"/>
            <a:ext cx="955360" cy="2634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9022D1-FD64-4C4C-ACA3-E4805650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4"/>
          <a:stretch/>
        </p:blipFill>
        <p:spPr>
          <a:xfrm>
            <a:off x="7157739" y="3747555"/>
            <a:ext cx="4561822" cy="2429408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87203927-E913-49F3-A824-E6A2A8931F4D}"/>
              </a:ext>
            </a:extLst>
          </p:cNvPr>
          <p:cNvSpPr/>
          <p:nvPr/>
        </p:nvSpPr>
        <p:spPr>
          <a:xfrm>
            <a:off x="11151177" y="5929971"/>
            <a:ext cx="712076" cy="1317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B9F31D-C249-4542-AA08-939A3829ABD1}"/>
              </a:ext>
            </a:extLst>
          </p:cNvPr>
          <p:cNvSpPr txBox="1"/>
          <p:nvPr/>
        </p:nvSpPr>
        <p:spPr>
          <a:xfrm>
            <a:off x="8711528" y="1611114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b="1" dirty="0">
                <a:solidFill>
                  <a:srgbClr val="FF0000"/>
                </a:solidFill>
              </a:rPr>
              <a:t>インデックスに追加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1D3390-BEC3-4AE2-8C3F-AAEB0E7A2124}"/>
              </a:ext>
            </a:extLst>
          </p:cNvPr>
          <p:cNvSpPr txBox="1"/>
          <p:nvPr/>
        </p:nvSpPr>
        <p:spPr>
          <a:xfrm>
            <a:off x="10402254" y="587782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b="1" dirty="0">
                <a:solidFill>
                  <a:srgbClr val="FF0000"/>
                </a:solidFill>
              </a:rPr>
              <a:t>コミット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380AAD6-904E-4964-948C-14FF28D6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24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44D38-E97E-4104-B7A4-4971409F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コミット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A3D678-CFFC-4955-B6D2-AC3EE52B7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は作業ツリーのファイルのチェックを入れてインデックスに追加</a:t>
            </a:r>
          </a:p>
        </p:txBody>
      </p:sp>
      <p:pic>
        <p:nvPicPr>
          <p:cNvPr id="3074" name="Picture 2" descr="ã¹ã¯ãªã¼ã³ã·ã§ãã 2019-02-16 20.41.10.png">
            <a:extLst>
              <a:ext uri="{FF2B5EF4-FFF2-40B4-BE49-F238E27FC236}">
                <a16:creationId xmlns:a16="http://schemas.microsoft.com/office/drawing/2014/main" id="{DE2DC209-8D57-41CD-BF8B-BFAFE65B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4" y="3215148"/>
            <a:ext cx="6317605" cy="26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ã¹ã¯ãªã¼ã³ã·ã§ãã 2019-02-16 20.45.09.png">
            <a:extLst>
              <a:ext uri="{FF2B5EF4-FFF2-40B4-BE49-F238E27FC236}">
                <a16:creationId xmlns:a16="http://schemas.microsoft.com/office/drawing/2014/main" id="{4A257029-0F4D-47AF-A2F2-0AB0431A2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53084" b="46510"/>
          <a:stretch/>
        </p:blipFill>
        <p:spPr bwMode="auto">
          <a:xfrm>
            <a:off x="7558550" y="3291558"/>
            <a:ext cx="4300193" cy="254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F3C961-25EE-4C87-BFEF-5D47DA82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77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4F4004-00EC-4F14-9D53-E376600B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プッシュ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3B39A0-0F6D-478B-8575-0CD0B996A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リモートブランチを指定してプッシュ</a:t>
            </a:r>
            <a:endParaRPr kumimoji="1" lang="en-US" altLang="ja-JP" dirty="0"/>
          </a:p>
          <a:p>
            <a:r>
              <a:rPr lang="ja-JP" altLang="en-US" dirty="0"/>
              <a:t>プッシュ後、樹形図が更新される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764C371-C402-4551-BF41-505C26EB5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838200" y="3664974"/>
            <a:ext cx="4171679" cy="22216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913AA58-252B-44FD-8209-0570C12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4"/>
          <a:stretch/>
        </p:blipFill>
        <p:spPr>
          <a:xfrm>
            <a:off x="6956322" y="3664974"/>
            <a:ext cx="4171679" cy="2221636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9891C059-28C2-4477-9D18-FAD2BC86204D}"/>
              </a:ext>
            </a:extLst>
          </p:cNvPr>
          <p:cNvSpPr/>
          <p:nvPr/>
        </p:nvSpPr>
        <p:spPr>
          <a:xfrm>
            <a:off x="5633451" y="4574230"/>
            <a:ext cx="925098" cy="403123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BBD9CA-D1E2-417D-AE0E-EEC351E5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561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F76541-3067-485A-937E-20CAD031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ブランチ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AB8810-D9DC-410E-A295-77BD4327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9212" cy="4351338"/>
          </a:xfrm>
        </p:spPr>
        <p:txBody>
          <a:bodyPr/>
          <a:lstStyle/>
          <a:p>
            <a:r>
              <a:rPr kumimoji="1" lang="ja-JP" altLang="en-US" dirty="0"/>
              <a:t>ブランチから新規ブランチを作成（ブランチ名を</a:t>
            </a:r>
            <a:r>
              <a:rPr kumimoji="1" lang="en-US" altLang="ja-JP" dirty="0"/>
              <a:t>precure</a:t>
            </a:r>
            <a:r>
              <a:rPr kumimoji="1" lang="ja-JP" altLang="en-US" dirty="0"/>
              <a:t>にする）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precure</a:t>
            </a:r>
            <a:r>
              <a:rPr kumimoji="1" lang="ja-JP" altLang="en-US" dirty="0"/>
              <a:t>をチェックアウト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Master</a:t>
            </a:r>
            <a:r>
              <a:rPr kumimoji="1" lang="ja-JP" altLang="en-US" dirty="0"/>
              <a:t>はマスター版を意味するので、マスター版以前の段階は、別のブランチで作業すること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A3C637F-1B62-4333-9D85-8CC16CF13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6760370" y="1339227"/>
            <a:ext cx="4096139" cy="21814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1D58454-F22B-4100-B98A-0CBA1924A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4"/>
          <a:stretch/>
        </p:blipFill>
        <p:spPr>
          <a:xfrm>
            <a:off x="6760371" y="3971536"/>
            <a:ext cx="4096139" cy="2181407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969579B7-2882-4310-8A42-E3B625384692}"/>
              </a:ext>
            </a:extLst>
          </p:cNvPr>
          <p:cNvSpPr/>
          <p:nvPr/>
        </p:nvSpPr>
        <p:spPr>
          <a:xfrm>
            <a:off x="6662057" y="4429422"/>
            <a:ext cx="765110" cy="3571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5C92EF0-21FE-4E56-891C-64CE4717B7A7}"/>
              </a:ext>
            </a:extLst>
          </p:cNvPr>
          <p:cNvSpPr txBox="1"/>
          <p:nvPr/>
        </p:nvSpPr>
        <p:spPr>
          <a:xfrm>
            <a:off x="7436992" y="4485158"/>
            <a:ext cx="11365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b="1" dirty="0">
                <a:solidFill>
                  <a:srgbClr val="FF0000"/>
                </a:solidFill>
              </a:rPr>
              <a:t>チェックアウトしてるブランチは点がついてる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F014DD-DA33-4CB0-A875-0D460D0C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24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9CEDF-DE41-4F51-9A66-5A4E79D7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ブランチ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49D3C8-3752-469A-B492-CE5A0E08B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/>
              <a:t>ローカルブランチ</a:t>
            </a:r>
            <a:r>
              <a:rPr lang="en-US" altLang="ja-JP" sz="2000" dirty="0"/>
              <a:t>precure</a:t>
            </a:r>
            <a:r>
              <a:rPr lang="ja-JP" altLang="en-US" sz="2000" dirty="0"/>
              <a:t>をプッシュ、プッシュする際にリモートブランチ</a:t>
            </a:r>
            <a:r>
              <a:rPr lang="en-US" altLang="ja-JP" sz="2000" dirty="0"/>
              <a:t>precure</a:t>
            </a:r>
            <a:r>
              <a:rPr lang="ja-JP" altLang="en-US" sz="2000" dirty="0"/>
              <a:t>も同時に生成</a:t>
            </a:r>
            <a:endParaRPr lang="en-US" altLang="ja-JP" sz="2000" dirty="0"/>
          </a:p>
          <a:p>
            <a:r>
              <a:rPr kumimoji="1" lang="ja-JP" altLang="en-US" sz="2000" dirty="0"/>
              <a:t>その後</a:t>
            </a:r>
            <a:r>
              <a:rPr kumimoji="1" lang="en-US" altLang="ja-JP" sz="2000" dirty="0" err="1"/>
              <a:t>github</a:t>
            </a:r>
            <a:r>
              <a:rPr kumimoji="1" lang="ja-JP" altLang="en-US" sz="2000" dirty="0"/>
              <a:t>でブランチが反映され、他の人がプルできるようになる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BB0671-5E07-49E4-BEFC-F718E41E9C6F}"/>
              </a:ext>
            </a:extLst>
          </p:cNvPr>
          <p:cNvSpPr txBox="1"/>
          <p:nvPr/>
        </p:nvSpPr>
        <p:spPr>
          <a:xfrm>
            <a:off x="1719601" y="6026967"/>
            <a:ext cx="303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ローカルブランチ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359390B-213D-477C-93D8-376130B38D4C}"/>
              </a:ext>
            </a:extLst>
          </p:cNvPr>
          <p:cNvSpPr txBox="1"/>
          <p:nvPr/>
        </p:nvSpPr>
        <p:spPr>
          <a:xfrm>
            <a:off x="7095153" y="6026967"/>
            <a:ext cx="303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リモートブランチ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78E9E776-2D6E-4739-AE58-623B0687996D}"/>
              </a:ext>
            </a:extLst>
          </p:cNvPr>
          <p:cNvSpPr/>
          <p:nvPr/>
        </p:nvSpPr>
        <p:spPr>
          <a:xfrm>
            <a:off x="4917233" y="5810034"/>
            <a:ext cx="2177920" cy="957085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プッシュ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A5BEE90-BDA3-4EA7-803D-F937021FC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9" t="24653" r="30509" b="17559"/>
          <a:stretch/>
        </p:blipFill>
        <p:spPr>
          <a:xfrm>
            <a:off x="970385" y="3069772"/>
            <a:ext cx="2792049" cy="23670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EA870C-8607-4248-B55A-422FA034E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58" r="87251" b="41905"/>
          <a:stretch/>
        </p:blipFill>
        <p:spPr>
          <a:xfrm>
            <a:off x="4962126" y="3103506"/>
            <a:ext cx="1197166" cy="2299570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C0905A2C-44FC-4993-AC7E-F131AF7B3437}"/>
              </a:ext>
            </a:extLst>
          </p:cNvPr>
          <p:cNvSpPr/>
          <p:nvPr/>
        </p:nvSpPr>
        <p:spPr>
          <a:xfrm>
            <a:off x="4038780" y="4082308"/>
            <a:ext cx="713270" cy="313446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142AE1A3-2B32-4E19-9C1D-100D86EE19A3}"/>
              </a:ext>
            </a:extLst>
          </p:cNvPr>
          <p:cNvSpPr/>
          <p:nvPr/>
        </p:nvSpPr>
        <p:spPr>
          <a:xfrm>
            <a:off x="5224807" y="4883727"/>
            <a:ext cx="671804" cy="242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1E6C34-D1AE-47E6-959C-4B8DC2B64CBE}"/>
              </a:ext>
            </a:extLst>
          </p:cNvPr>
          <p:cNvSpPr txBox="1"/>
          <p:nvPr/>
        </p:nvSpPr>
        <p:spPr>
          <a:xfrm>
            <a:off x="4641756" y="4532173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b="1" dirty="0">
                <a:solidFill>
                  <a:srgbClr val="FF0000"/>
                </a:solidFill>
              </a:rPr>
              <a:t>リモートブランチ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1FDC8B8-C9CF-4A3F-AAD3-155BF5C89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9931" r="16932" b="39636"/>
          <a:stretch/>
        </p:blipFill>
        <p:spPr>
          <a:xfrm>
            <a:off x="7832271" y="2938141"/>
            <a:ext cx="3079102" cy="128328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25B53C3-B0F6-4B4F-9E7A-3BCF39A0B7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01" t="17143" r="15204" b="11157"/>
          <a:stretch/>
        </p:blipFill>
        <p:spPr>
          <a:xfrm>
            <a:off x="7841467" y="4395754"/>
            <a:ext cx="2177920" cy="1282418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80172FC2-561D-4F38-A93B-1F2B668FAA72}"/>
              </a:ext>
            </a:extLst>
          </p:cNvPr>
          <p:cNvSpPr/>
          <p:nvPr/>
        </p:nvSpPr>
        <p:spPr>
          <a:xfrm>
            <a:off x="6676574" y="4096568"/>
            <a:ext cx="713270" cy="313446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4700048B-5953-4654-837E-E652AB89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37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42EC12-7FF0-41E7-9C5A-74984AAC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コミット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B0FC92-78C5-435B-97B8-D7E49844A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5847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先ほどの</a:t>
            </a:r>
            <a:r>
              <a:rPr kumimoji="1" lang="en-US" altLang="ja-JP" sz="2400" dirty="0"/>
              <a:t>TestText.txt</a:t>
            </a:r>
            <a:r>
              <a:rPr kumimoji="1" lang="ja-JP" altLang="en-US" sz="2400" dirty="0"/>
              <a:t>を編集。</a:t>
            </a:r>
            <a:r>
              <a:rPr kumimoji="1" lang="en-US" altLang="ja-JP" sz="2400" dirty="0"/>
              <a:t>Hello world!</a:t>
            </a:r>
            <a:r>
              <a:rPr kumimoji="1" lang="ja-JP" altLang="en-US" sz="2400" dirty="0"/>
              <a:t>を追加。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何と</a:t>
            </a:r>
            <a:r>
              <a:rPr kumimoji="1" lang="en-US" altLang="ja-JP" sz="2400" dirty="0" err="1"/>
              <a:t>sourcetree</a:t>
            </a:r>
            <a:r>
              <a:rPr kumimoji="1" lang="ja-JP" altLang="en-US" sz="2400" dirty="0"/>
              <a:t>のファイルステータスの方に変更が反映される、このままコミット＆プッシュ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樹形図で反映された</a:t>
            </a:r>
            <a:endParaRPr kumimoji="1" lang="en-US" altLang="ja-JP" sz="2400" dirty="0"/>
          </a:p>
          <a:p>
            <a:endParaRPr lang="en-US" altLang="ja-JP" sz="2000" dirty="0"/>
          </a:p>
          <a:p>
            <a:endParaRPr kumimoji="1" lang="ja-JP" altLang="en-US" sz="2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B7B696F-74E2-439B-A434-7C890D3F4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1" t="11966" r="19273" b="73600"/>
          <a:stretch/>
        </p:blipFill>
        <p:spPr>
          <a:xfrm>
            <a:off x="7482347" y="359339"/>
            <a:ext cx="4355691" cy="9898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1FF44DB-E334-4961-9901-E3597286A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4"/>
          <a:stretch/>
        </p:blipFill>
        <p:spPr>
          <a:xfrm>
            <a:off x="7360164" y="1552728"/>
            <a:ext cx="4600055" cy="24497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400BE4F-0254-46C7-B452-2B1D35B9D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4"/>
          <a:stretch/>
        </p:blipFill>
        <p:spPr>
          <a:xfrm>
            <a:off x="7395165" y="4206003"/>
            <a:ext cx="4530051" cy="241248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8DAA9D-88E5-48BB-A30E-A5FAE9C6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16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AC59E-6F51-40B8-9F1A-25B119EA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リポジトリ共有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C7948-454C-43F4-8609-64BB20C0F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err="1"/>
              <a:t>Github</a:t>
            </a:r>
            <a:r>
              <a:rPr kumimoji="1" lang="en-US" altLang="ja-JP" sz="2000" dirty="0"/>
              <a:t>/Settings/Collaborators</a:t>
            </a:r>
            <a:r>
              <a:rPr kumimoji="1" lang="ja-JP" altLang="en-US" sz="2000" dirty="0"/>
              <a:t>からユーザを検索</a:t>
            </a:r>
            <a:endParaRPr kumimoji="1" lang="en-US" altLang="ja-JP" sz="2000" dirty="0"/>
          </a:p>
          <a:p>
            <a:r>
              <a:rPr lang="en-US" altLang="ja-JP" sz="2000" dirty="0"/>
              <a:t>Collaborator</a:t>
            </a:r>
            <a:r>
              <a:rPr lang="ja-JP" altLang="en-US" sz="2000" dirty="0"/>
              <a:t>として招待されたユーザはメールからアクセスできる</a:t>
            </a:r>
            <a:endParaRPr lang="en-US" altLang="ja-JP" sz="2000" dirty="0"/>
          </a:p>
          <a:p>
            <a:r>
              <a:rPr kumimoji="1" lang="ja-JP" altLang="en-US" sz="2000" dirty="0"/>
              <a:t>もしリポジトリは</a:t>
            </a:r>
            <a:r>
              <a:rPr kumimoji="1" lang="en-US" altLang="ja-JP" sz="2000" dirty="0"/>
              <a:t>private</a:t>
            </a:r>
            <a:r>
              <a:rPr kumimoji="1" lang="ja-JP" altLang="en-US" sz="2000" dirty="0"/>
              <a:t>だったら、</a:t>
            </a:r>
            <a:r>
              <a:rPr lang="en-US" altLang="ja-JP" sz="2000" dirty="0"/>
              <a:t>O</a:t>
            </a:r>
            <a:r>
              <a:rPr kumimoji="1" lang="en-US" altLang="ja-JP" sz="2000" dirty="0"/>
              <a:t>ptions/Danger Zone/</a:t>
            </a:r>
            <a:r>
              <a:rPr lang="en-US" altLang="ja-JP" sz="2000" dirty="0"/>
              <a:t>M</a:t>
            </a:r>
            <a:r>
              <a:rPr kumimoji="1" lang="en-US" altLang="ja-JP" sz="2000" dirty="0"/>
              <a:t>ake public</a:t>
            </a:r>
            <a:r>
              <a:rPr kumimoji="1" lang="ja-JP" altLang="en-US" sz="2000" dirty="0"/>
              <a:t>で変更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C55410-B274-4877-B59D-761727D0C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3" b="9931"/>
          <a:stretch/>
        </p:blipFill>
        <p:spPr>
          <a:xfrm>
            <a:off x="2144356" y="3429000"/>
            <a:ext cx="7903288" cy="3315776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CB17B2-B2CD-42FF-95C6-B00F6307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549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7AD235-8A69-4239-8DB5-95E3D272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フェッチ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BD94C-829A-45BA-BE6A-FA9DBAF62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ここで、さっきリポジトリを共有したメンバーが</a:t>
            </a:r>
            <a:r>
              <a:rPr kumimoji="1" lang="en-US" altLang="ja-JP" sz="2400" dirty="0"/>
              <a:t>Unity</a:t>
            </a:r>
            <a:r>
              <a:rPr kumimoji="1" lang="ja-JP" altLang="en-US" sz="2400" dirty="0"/>
              <a:t>プロジェクトを作成して</a:t>
            </a:r>
            <a:r>
              <a:rPr kumimoji="1" lang="en-US" altLang="ja-JP" sz="2400" dirty="0" err="1"/>
              <a:t>kamenrider</a:t>
            </a:r>
            <a:r>
              <a:rPr kumimoji="1" lang="ja-JP" altLang="en-US" sz="2400" dirty="0"/>
              <a:t>のリモートブランチにプッシュした</a:t>
            </a:r>
            <a:endParaRPr lang="en-US" altLang="ja-JP" sz="2400" dirty="0"/>
          </a:p>
          <a:p>
            <a:r>
              <a:rPr kumimoji="1" lang="ja-JP" altLang="en-US" sz="2400" dirty="0"/>
              <a:t>フェッチして、樹形図がリモートブランチによって分岐</a:t>
            </a:r>
            <a:endParaRPr kumimoji="1" lang="en-US" altLang="ja-JP" sz="2400" dirty="0"/>
          </a:p>
          <a:p>
            <a:r>
              <a:rPr lang="ja-JP" altLang="en-US" sz="2400" dirty="0"/>
              <a:t>他人の変更が見れて、このようにプロジェクトの進捗を把握することができる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E3D5C67-1D8D-4E70-B7FC-99F26BA11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3142068" y="3577612"/>
            <a:ext cx="5907864" cy="3146246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5D85133-E845-4FBC-954E-9E394C03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53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0104D5-9322-43AC-AD8F-ACE91F59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リセット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1845EC-83CB-4ABF-8852-F53B40955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/>
              <a:t>バージョン管理あるある、何かやらかした時は前のバージョンに戻したい、そんな時は過去のコミットまでリセットすれば</a:t>
            </a:r>
            <a:r>
              <a:rPr kumimoji="1" lang="en-US" altLang="ja-JP" sz="2000" dirty="0"/>
              <a:t>OK</a:t>
            </a:r>
            <a:r>
              <a:rPr kumimoji="1" lang="ja-JP" altLang="en-US" sz="2000" dirty="0"/>
              <a:t>。修正が終わったら、またコミットすればいい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8F7E310-20F2-4EE2-B561-2D8516A96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7"/>
          <a:stretch/>
        </p:blipFill>
        <p:spPr>
          <a:xfrm>
            <a:off x="2204883" y="2663409"/>
            <a:ext cx="7194755" cy="3829466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2E67830-BE69-49DB-90A0-338D6523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03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854561-054D-4AB5-8C74-E491F8A5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DA49B7-D3EB-4A64-9BF4-6266C38E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簡単に言うとバージョン管理システム。</a:t>
            </a:r>
            <a:endParaRPr kumimoji="1" lang="en-US" altLang="ja-JP" dirty="0"/>
          </a:p>
          <a:p>
            <a:r>
              <a:rPr kumimoji="1" lang="ja-JP" altLang="en-US" dirty="0"/>
              <a:t>まずは登録から　</a:t>
            </a:r>
            <a:r>
              <a:rPr lang="en-US" altLang="ja-JP" dirty="0">
                <a:hlinkClick r:id="rId2"/>
              </a:rPr>
              <a:t>https://github.com/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3D24548-8890-4748-8F0F-D5206643E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91" r="1322" b="11429"/>
          <a:stretch/>
        </p:blipFill>
        <p:spPr>
          <a:xfrm>
            <a:off x="2201720" y="2924175"/>
            <a:ext cx="7788559" cy="3568700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0AC4B9-9DBD-44CA-8F3F-75179B018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9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0C9A05-A142-434B-9EB3-D269DA4C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264131-767F-4D3D-B82F-4B2E7D0A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/>
              <a:t>他人の変更を、自分のローカルに反映したい時は、プルする。</a:t>
            </a:r>
            <a:endParaRPr kumimoji="1" lang="en-US" altLang="ja-JP" sz="2000" dirty="0"/>
          </a:p>
          <a:p>
            <a:r>
              <a:rPr lang="ja-JP" altLang="en-US" sz="2000" dirty="0"/>
              <a:t>プルはコミットされたファイルだけダウンロードされる</a:t>
            </a:r>
            <a:endParaRPr lang="en-US" altLang="ja-JP" sz="2000" dirty="0"/>
          </a:p>
          <a:p>
            <a:r>
              <a:rPr kumimoji="1" lang="ja-JP" altLang="en-US" sz="2000" dirty="0"/>
              <a:t>プル後、樹形図に二つのブランチがマージした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3E9729-7B64-41D1-927C-B3993E10D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540773" y="3662415"/>
            <a:ext cx="4890117" cy="260424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F9F7FED-6749-45F6-A2F6-6CFCC7876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4"/>
          <a:stretch/>
        </p:blipFill>
        <p:spPr>
          <a:xfrm>
            <a:off x="6761112" y="3662414"/>
            <a:ext cx="4890117" cy="2604242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5BF5E95-D8BC-4701-8339-AAF8A9D68471}"/>
              </a:ext>
            </a:extLst>
          </p:cNvPr>
          <p:cNvSpPr/>
          <p:nvPr/>
        </p:nvSpPr>
        <p:spPr>
          <a:xfrm>
            <a:off x="5687300" y="4762974"/>
            <a:ext cx="925098" cy="403123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BFFD7C1-2BE1-4108-A0A4-2B934FBA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529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0C0E1-3C70-4732-A8AC-DF1FB48F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プルリクエスト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404E5F-E34C-4D66-B0E6-CC00BADA7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Master</a:t>
            </a:r>
            <a:r>
              <a:rPr kumimoji="1" lang="ja-JP" altLang="en-US" sz="2400" dirty="0"/>
              <a:t>や他のブランチに自分のリモートブランチをプルしてもらいたい時は、プルリクエストを作成することをオススメ</a:t>
            </a:r>
          </a:p>
        </p:txBody>
      </p:sp>
      <p:pic>
        <p:nvPicPr>
          <p:cNvPr id="10242" name="Picture 2" descr="ã¹ã¯ãªã¼ã³ã·ã§ãã 2019-02-16 20.49.59.png">
            <a:extLst>
              <a:ext uri="{FF2B5EF4-FFF2-40B4-BE49-F238E27FC236}">
                <a16:creationId xmlns:a16="http://schemas.microsoft.com/office/drawing/2014/main" id="{7843A9DA-9487-42C0-8E7D-FEE9262FD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21" y="3113088"/>
            <a:ext cx="5668858" cy="30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0C4A62-89E4-49DF-BFCD-7443935C8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4"/>
          <a:stretch/>
        </p:blipFill>
        <p:spPr>
          <a:xfrm>
            <a:off x="214988" y="3113088"/>
            <a:ext cx="5753193" cy="306387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F5BC45-801F-45F4-ABF0-184A8E61802A}"/>
              </a:ext>
            </a:extLst>
          </p:cNvPr>
          <p:cNvSpPr txBox="1"/>
          <p:nvPr/>
        </p:nvSpPr>
        <p:spPr>
          <a:xfrm>
            <a:off x="8580394" y="631190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MacOS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AF961F-8046-4144-A7D6-2028209FEAF2}"/>
              </a:ext>
            </a:extLst>
          </p:cNvPr>
          <p:cNvSpPr txBox="1"/>
          <p:nvPr/>
        </p:nvSpPr>
        <p:spPr>
          <a:xfrm>
            <a:off x="2514342" y="630820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Windows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D05951-4DC7-4496-9F63-983FFDE7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231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B58376-3DD9-462C-8F4B-3CE0CB9D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プロジェクトを立ち上げる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506ABB-C78C-4F26-9EDD-346FE3BB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Start a project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github.com</a:t>
            </a:r>
            <a:r>
              <a:rPr kumimoji="1" lang="ja-JP" altLang="en-US" dirty="0"/>
              <a:t>でプロジェクトを作る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737521-B247-4FAC-8438-546B2F22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24466" b="9931"/>
          <a:stretch/>
        </p:blipFill>
        <p:spPr>
          <a:xfrm>
            <a:off x="2153557" y="2508505"/>
            <a:ext cx="6939960" cy="4141686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6FE1915F-2F55-4FA3-8CD3-9C4F0D41E505}"/>
              </a:ext>
            </a:extLst>
          </p:cNvPr>
          <p:cNvSpPr/>
          <p:nvPr/>
        </p:nvSpPr>
        <p:spPr>
          <a:xfrm>
            <a:off x="6528620" y="4139380"/>
            <a:ext cx="1612490" cy="6489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1B4836-B1E1-4B04-B911-9C4CE8AC587A}"/>
              </a:ext>
            </a:extLst>
          </p:cNvPr>
          <p:cNvSpPr txBox="1"/>
          <p:nvPr/>
        </p:nvSpPr>
        <p:spPr>
          <a:xfrm>
            <a:off x="6780867" y="47385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ここから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AF57386-585D-47F0-B5F4-58423E4F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893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C445D2-CB73-4C3F-8BA8-31AC7A1F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リポジトリ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BF16CD-699D-4884-8BD5-0CF25F12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基本リポジトリ＝プロジェクトと理解してもいい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258547D8-A301-4213-A1B5-ACB226C45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8" t="9673" r="6942" b="8672"/>
          <a:stretch/>
        </p:blipFill>
        <p:spPr>
          <a:xfrm>
            <a:off x="228601" y="2427741"/>
            <a:ext cx="6182032" cy="406513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EAF390-57A3-4D70-A612-B4DB260F8C78}"/>
              </a:ext>
            </a:extLst>
          </p:cNvPr>
          <p:cNvSpPr txBox="1"/>
          <p:nvPr/>
        </p:nvSpPr>
        <p:spPr>
          <a:xfrm>
            <a:off x="1847601" y="4648478"/>
            <a:ext cx="41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//</a:t>
            </a:r>
            <a:r>
              <a:rPr kumimoji="1" lang="ja-JP" altLang="en-US" dirty="0"/>
              <a:t>他のアカウントと共通するかどうか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B47F21-D51C-4F57-B27F-054E87B6B1BE}"/>
              </a:ext>
            </a:extLst>
          </p:cNvPr>
          <p:cNvSpPr txBox="1"/>
          <p:nvPr/>
        </p:nvSpPr>
        <p:spPr>
          <a:xfrm>
            <a:off x="2121909" y="5152747"/>
            <a:ext cx="4365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//</a:t>
            </a:r>
            <a:r>
              <a:rPr kumimoji="1" lang="ja-JP" altLang="en-US" sz="1200" dirty="0"/>
              <a:t>チェック入れると最初から</a:t>
            </a:r>
            <a:r>
              <a:rPr kumimoji="1" lang="en-US" altLang="ja-JP" sz="1200" dirty="0"/>
              <a:t>README</a:t>
            </a:r>
            <a:r>
              <a:rPr kumimoji="1" lang="ja-JP" altLang="en-US" sz="1200" dirty="0"/>
              <a:t>のファイルが入ってる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B20581C-5DBA-4B74-9FFE-F9C31B80CA26}"/>
              </a:ext>
            </a:extLst>
          </p:cNvPr>
          <p:cNvSpPr txBox="1"/>
          <p:nvPr/>
        </p:nvSpPr>
        <p:spPr>
          <a:xfrm>
            <a:off x="1416975" y="5874974"/>
            <a:ext cx="4273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//</a:t>
            </a:r>
            <a:r>
              <a:rPr lang="ja-JP" altLang="en-US" sz="1600" dirty="0"/>
              <a:t>情報全部入れたら</a:t>
            </a:r>
            <a:r>
              <a:rPr lang="en-US" altLang="ja-JP" sz="1600" dirty="0"/>
              <a:t>Create repository</a:t>
            </a:r>
            <a:r>
              <a:rPr lang="ja-JP" altLang="en-US" sz="1600" dirty="0"/>
              <a:t>で作成</a:t>
            </a:r>
            <a:endParaRPr kumimoji="1" lang="ja-JP" altLang="en-US" sz="16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25C35DB-6690-4F75-BE23-3343377F6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2" t="9931" r="15877" b="9931"/>
          <a:stretch/>
        </p:blipFill>
        <p:spPr>
          <a:xfrm>
            <a:off x="7488879" y="2427741"/>
            <a:ext cx="4269033" cy="282416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39A9A3-F00D-4230-83A0-987962999E1B}"/>
              </a:ext>
            </a:extLst>
          </p:cNvPr>
          <p:cNvSpPr txBox="1"/>
          <p:nvPr/>
        </p:nvSpPr>
        <p:spPr>
          <a:xfrm>
            <a:off x="7488879" y="5484688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ここは</a:t>
            </a:r>
            <a:r>
              <a:rPr kumimoji="1" lang="en-US" altLang="ja-JP" dirty="0"/>
              <a:t>Test</a:t>
            </a:r>
            <a:r>
              <a:rPr kumimoji="1" lang="ja-JP" altLang="en-US" dirty="0"/>
              <a:t>というリポジトリを作成する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5119C5F3-7ED7-4598-86AB-A7DC1BD05C67}"/>
              </a:ext>
            </a:extLst>
          </p:cNvPr>
          <p:cNvSpPr/>
          <p:nvPr/>
        </p:nvSpPr>
        <p:spPr>
          <a:xfrm>
            <a:off x="6500496" y="3735239"/>
            <a:ext cx="925098" cy="403123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6AA5A692-67F4-4515-AC1A-7BBD1A6F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20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136A8-DE16-4D6C-A5E0-024219D7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SourceTree</a:t>
            </a:r>
            <a:r>
              <a:rPr lang="ja-JP" altLang="en-US" dirty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57E912-8E9A-4CBB-BD74-30543B15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リポジトリを管理するツール　</a:t>
            </a:r>
            <a:endParaRPr kumimoji="1" lang="en-US" altLang="ja-JP" dirty="0"/>
          </a:p>
          <a:p>
            <a:r>
              <a:rPr kumimoji="1" lang="en-US" altLang="ja-JP" dirty="0"/>
              <a:t>GitHub</a:t>
            </a:r>
            <a:r>
              <a:rPr kumimoji="1" lang="ja-JP" altLang="en-US" dirty="0"/>
              <a:t>とはハッピーセットの関係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5830E4-A581-41C7-9C4A-F38EF2D31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2803" b="9930"/>
          <a:stretch/>
        </p:blipFill>
        <p:spPr>
          <a:xfrm>
            <a:off x="838200" y="2958293"/>
            <a:ext cx="7876903" cy="3741185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98F285EB-73CF-4535-8992-BFB78EF9E6E6}"/>
              </a:ext>
            </a:extLst>
          </p:cNvPr>
          <p:cNvSpPr/>
          <p:nvPr/>
        </p:nvSpPr>
        <p:spPr>
          <a:xfrm>
            <a:off x="1514169" y="4101550"/>
            <a:ext cx="1612490" cy="6489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8E9E773-8717-4C64-A7F8-DE32B8C3AA16}"/>
              </a:ext>
            </a:extLst>
          </p:cNvPr>
          <p:cNvSpPr/>
          <p:nvPr/>
        </p:nvSpPr>
        <p:spPr>
          <a:xfrm>
            <a:off x="7041597" y="2336827"/>
            <a:ext cx="377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https://www.sourcetreeapp.com/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13B110-E429-4D4A-BA28-64470F74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3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F3B05-5669-4248-BF42-43725F5E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Sourcetree</a:t>
            </a:r>
            <a:r>
              <a:rPr kumimoji="1" lang="ja-JP" altLang="en-US" dirty="0"/>
              <a:t>の見方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4D73E8-13E4-4BA1-A28E-19D9370D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1547E4-0826-4AC5-BDAA-CB5087332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2648339" y="2153666"/>
            <a:ext cx="6895322" cy="367211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06185A-B499-45FF-9040-475A6B6501F3}"/>
              </a:ext>
            </a:extLst>
          </p:cNvPr>
          <p:cNvSpPr txBox="1"/>
          <p:nvPr/>
        </p:nvSpPr>
        <p:spPr>
          <a:xfrm>
            <a:off x="1198207" y="2153666"/>
            <a:ext cx="134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作業</a:t>
            </a:r>
            <a:r>
              <a:rPr kumimoji="1" lang="en-US" altLang="ja-JP" dirty="0">
                <a:solidFill>
                  <a:srgbClr val="FF0000"/>
                </a:solidFill>
              </a:rPr>
              <a:t>tab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44B325F-F6CC-4FA5-9D7C-71E49939CAA5}"/>
              </a:ext>
            </a:extLst>
          </p:cNvPr>
          <p:cNvCxnSpPr/>
          <p:nvPr/>
        </p:nvCxnSpPr>
        <p:spPr>
          <a:xfrm>
            <a:off x="2168590" y="2338332"/>
            <a:ext cx="7464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53D769-5C54-4834-B990-273F6DA22416}"/>
              </a:ext>
            </a:extLst>
          </p:cNvPr>
          <p:cNvSpPr txBox="1"/>
          <p:nvPr/>
        </p:nvSpPr>
        <p:spPr>
          <a:xfrm>
            <a:off x="149290" y="2715228"/>
            <a:ext cx="22743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ファイルステータス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sz="1400" dirty="0">
                <a:solidFill>
                  <a:srgbClr val="FF0000"/>
                </a:solidFill>
              </a:rPr>
              <a:t>ローカルの作業ファイルを確認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A808E92-6AA8-4548-B6E7-7F3098BAC0DF}"/>
              </a:ext>
            </a:extLst>
          </p:cNvPr>
          <p:cNvCxnSpPr/>
          <p:nvPr/>
        </p:nvCxnSpPr>
        <p:spPr>
          <a:xfrm>
            <a:off x="2287556" y="2899894"/>
            <a:ext cx="7464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A27EDC81-9797-474D-A946-3F25263E6000}"/>
              </a:ext>
            </a:extLst>
          </p:cNvPr>
          <p:cNvCxnSpPr>
            <a:cxnSpLocks/>
          </p:cNvCxnSpPr>
          <p:nvPr/>
        </p:nvCxnSpPr>
        <p:spPr>
          <a:xfrm flipV="1">
            <a:off x="2006082" y="3265359"/>
            <a:ext cx="908957" cy="10640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9A8F33-0AA6-463E-8232-830412E3789C}"/>
              </a:ext>
            </a:extLst>
          </p:cNvPr>
          <p:cNvSpPr txBox="1"/>
          <p:nvPr/>
        </p:nvSpPr>
        <p:spPr>
          <a:xfrm>
            <a:off x="61038" y="4144739"/>
            <a:ext cx="227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ローカルブランチ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0A69F50-0C2F-4AAE-9F76-AF52318D6432}"/>
              </a:ext>
            </a:extLst>
          </p:cNvPr>
          <p:cNvCxnSpPr>
            <a:cxnSpLocks/>
          </p:cNvCxnSpPr>
          <p:nvPr/>
        </p:nvCxnSpPr>
        <p:spPr>
          <a:xfrm flipH="1">
            <a:off x="3928188" y="2522998"/>
            <a:ext cx="19034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49AC686-DCE4-4684-893E-C670776351AD}"/>
              </a:ext>
            </a:extLst>
          </p:cNvPr>
          <p:cNvSpPr txBox="1"/>
          <p:nvPr/>
        </p:nvSpPr>
        <p:spPr>
          <a:xfrm>
            <a:off x="5831633" y="2348980"/>
            <a:ext cx="134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各種操作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AE39578-9058-4469-B945-C80FF286552E}"/>
              </a:ext>
            </a:extLst>
          </p:cNvPr>
          <p:cNvCxnSpPr>
            <a:cxnSpLocks/>
          </p:cNvCxnSpPr>
          <p:nvPr/>
        </p:nvCxnSpPr>
        <p:spPr>
          <a:xfrm flipH="1">
            <a:off x="4259425" y="5077036"/>
            <a:ext cx="74178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AD66D3-C05B-4BA6-9CC2-A6D77C99E233}"/>
              </a:ext>
            </a:extLst>
          </p:cNvPr>
          <p:cNvSpPr txBox="1"/>
          <p:nvPr/>
        </p:nvSpPr>
        <p:spPr>
          <a:xfrm>
            <a:off x="4861249" y="5077036"/>
            <a:ext cx="32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</a:rPr>
              <a:t>ここでもファイルステータスを確認できる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6A6951-E2A9-427F-89D8-AA8C023C7669}"/>
              </a:ext>
            </a:extLst>
          </p:cNvPr>
          <p:cNvSpPr txBox="1"/>
          <p:nvPr/>
        </p:nvSpPr>
        <p:spPr>
          <a:xfrm>
            <a:off x="5518758" y="628876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W</a:t>
            </a:r>
            <a:r>
              <a:rPr kumimoji="1" lang="en-US" altLang="ja-JP" dirty="0"/>
              <a:t>indows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841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F3B05-5669-4248-BF42-43725F5E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Sourcetree</a:t>
            </a:r>
            <a:r>
              <a:rPr kumimoji="1" lang="ja-JP" altLang="en-US" dirty="0"/>
              <a:t>の見方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4D73E8-13E4-4BA1-A28E-19D9370D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1026" name="Picture 2" descr="ãsourcetree macãã®ç»åæ¤ç´¢çµæ">
            <a:extLst>
              <a:ext uri="{FF2B5EF4-FFF2-40B4-BE49-F238E27FC236}">
                <a16:creationId xmlns:a16="http://schemas.microsoft.com/office/drawing/2014/main" id="{37471B14-A1DB-43CA-ADFB-EF4092A2C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60" y="1726690"/>
            <a:ext cx="78295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3566FF7-8259-4A57-883C-C644CB0C5581}"/>
              </a:ext>
            </a:extLst>
          </p:cNvPr>
          <p:cNvCxnSpPr>
            <a:cxnSpLocks/>
          </p:cNvCxnSpPr>
          <p:nvPr/>
        </p:nvCxnSpPr>
        <p:spPr>
          <a:xfrm flipH="1">
            <a:off x="4567285" y="2090379"/>
            <a:ext cx="19034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198358-0F7F-46D3-ADE5-5EEFA8887CE7}"/>
              </a:ext>
            </a:extLst>
          </p:cNvPr>
          <p:cNvSpPr txBox="1"/>
          <p:nvPr/>
        </p:nvSpPr>
        <p:spPr>
          <a:xfrm>
            <a:off x="6470730" y="1916361"/>
            <a:ext cx="134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各種操作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419BFF3-8D61-4E62-94AB-0DB1F1325D79}"/>
              </a:ext>
            </a:extLst>
          </p:cNvPr>
          <p:cNvSpPr txBox="1"/>
          <p:nvPr/>
        </p:nvSpPr>
        <p:spPr>
          <a:xfrm>
            <a:off x="132422" y="2101027"/>
            <a:ext cx="1442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ファイルステータス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sz="1400" dirty="0">
                <a:solidFill>
                  <a:srgbClr val="FF0000"/>
                </a:solidFill>
              </a:rPr>
              <a:t>ローカルの作業ファイルを確認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EB720174-7024-4E64-90F7-BC08B2863497}"/>
              </a:ext>
            </a:extLst>
          </p:cNvPr>
          <p:cNvCxnSpPr>
            <a:cxnSpLocks/>
          </p:cNvCxnSpPr>
          <p:nvPr/>
        </p:nvCxnSpPr>
        <p:spPr>
          <a:xfrm>
            <a:off x="1574735" y="2813447"/>
            <a:ext cx="7464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A3C667F-F09C-4AC8-A564-BD95CB721E3B}"/>
              </a:ext>
            </a:extLst>
          </p:cNvPr>
          <p:cNvCxnSpPr>
            <a:cxnSpLocks/>
          </p:cNvCxnSpPr>
          <p:nvPr/>
        </p:nvCxnSpPr>
        <p:spPr>
          <a:xfrm flipV="1">
            <a:off x="1661652" y="3637935"/>
            <a:ext cx="904567" cy="406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05FBC6-133A-451B-8B71-6A67618F7D06}"/>
              </a:ext>
            </a:extLst>
          </p:cNvPr>
          <p:cNvSpPr txBox="1"/>
          <p:nvPr/>
        </p:nvSpPr>
        <p:spPr>
          <a:xfrm>
            <a:off x="0" y="4033074"/>
            <a:ext cx="227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ローカルブランチ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A3A2394-C22C-4AB0-9374-CDA68C3E3A0E}"/>
              </a:ext>
            </a:extLst>
          </p:cNvPr>
          <p:cNvCxnSpPr>
            <a:cxnSpLocks/>
          </p:cNvCxnSpPr>
          <p:nvPr/>
        </p:nvCxnSpPr>
        <p:spPr>
          <a:xfrm flipH="1">
            <a:off x="4613386" y="5165526"/>
            <a:ext cx="74178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F3052FE-0B03-45B7-AC36-E86BE0F176F6}"/>
              </a:ext>
            </a:extLst>
          </p:cNvPr>
          <p:cNvSpPr txBox="1"/>
          <p:nvPr/>
        </p:nvSpPr>
        <p:spPr>
          <a:xfrm>
            <a:off x="3543726" y="5319514"/>
            <a:ext cx="32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</a:rPr>
              <a:t>ここでもファイルステータスを確認できる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D0E3C64-3D71-4942-A1B3-0737018DF13A}"/>
              </a:ext>
            </a:extLst>
          </p:cNvPr>
          <p:cNvSpPr txBox="1"/>
          <p:nvPr/>
        </p:nvSpPr>
        <p:spPr>
          <a:xfrm>
            <a:off x="5384879" y="6536809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MacOS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353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BC38D6-9589-4F4D-8681-61755804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ローカルにクローン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9E50CC-7999-46E5-9B31-F44D55616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6109" cy="4351338"/>
          </a:xfrm>
        </p:spPr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の場合はファイル</a:t>
            </a:r>
            <a:r>
              <a:rPr kumimoji="1" lang="en-US" altLang="ja-JP" dirty="0"/>
              <a:t>/</a:t>
            </a:r>
            <a:r>
              <a:rPr kumimoji="1" lang="ja-JP" altLang="en-US" dirty="0"/>
              <a:t>新規</a:t>
            </a:r>
            <a:r>
              <a:rPr kumimoji="1" lang="en-US" altLang="ja-JP" dirty="0"/>
              <a:t>/</a:t>
            </a:r>
            <a:r>
              <a:rPr kumimoji="1" lang="ja-JP" altLang="en-US" dirty="0"/>
              <a:t>クローンを作成する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mac</a:t>
            </a:r>
            <a:r>
              <a:rPr kumimoji="1" lang="ja-JP" altLang="en-US" dirty="0"/>
              <a:t>の場合は新規</a:t>
            </a:r>
            <a:r>
              <a:rPr kumimoji="1" lang="en-US" altLang="ja-JP" dirty="0"/>
              <a:t>/URL</a:t>
            </a:r>
            <a:r>
              <a:rPr kumimoji="1" lang="ja-JP" altLang="en-US" dirty="0"/>
              <a:t>からクローン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今回クローン以外の話は割愛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4F55F7F-B66C-4AB3-AD5D-52098C06C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57" b="27782"/>
          <a:stretch/>
        </p:blipFill>
        <p:spPr>
          <a:xfrm>
            <a:off x="6964020" y="365125"/>
            <a:ext cx="4389780" cy="3782649"/>
          </a:xfrm>
          <a:prstGeom prst="rect">
            <a:avLst/>
          </a:prstGeom>
        </p:spPr>
      </p:pic>
      <p:pic>
        <p:nvPicPr>
          <p:cNvPr id="1026" name="Picture 2" descr="ã¹ã¯ãªã¼ã³ã·ã§ãã 2019-02-14 7.15.16.png">
            <a:extLst>
              <a:ext uri="{FF2B5EF4-FFF2-40B4-BE49-F238E27FC236}">
                <a16:creationId xmlns:a16="http://schemas.microsoft.com/office/drawing/2014/main" id="{E0F83506-C99F-4A3B-B765-4426FB56A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4"/>
          <a:stretch/>
        </p:blipFill>
        <p:spPr bwMode="auto">
          <a:xfrm>
            <a:off x="6964020" y="4493622"/>
            <a:ext cx="4987669" cy="185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D986E8B-2978-4196-9D2D-DBDAB8D38986}"/>
              </a:ext>
            </a:extLst>
          </p:cNvPr>
          <p:cNvSpPr txBox="1"/>
          <p:nvPr/>
        </p:nvSpPr>
        <p:spPr>
          <a:xfrm>
            <a:off x="8979998" y="634918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MacOS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8A915D-699B-496E-82F3-5E05370BCAFD}"/>
              </a:ext>
            </a:extLst>
          </p:cNvPr>
          <p:cNvSpPr txBox="1"/>
          <p:nvPr/>
        </p:nvSpPr>
        <p:spPr>
          <a:xfrm>
            <a:off x="8581668" y="412429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W</a:t>
            </a:r>
            <a:r>
              <a:rPr kumimoji="1" lang="en-US" altLang="ja-JP" dirty="0"/>
              <a:t>indows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43ACA7-CC8A-4988-B5A8-07A217BE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658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1ECBB-8A7B-498A-9DA1-1D213F63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ローカルにクローン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8BFF01-39FB-4714-AE91-5BB63216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711" cy="4351338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G</a:t>
            </a:r>
            <a:r>
              <a:rPr kumimoji="1" lang="en-US" altLang="ja-JP" sz="2400" dirty="0"/>
              <a:t>itHub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URL</a:t>
            </a:r>
            <a:r>
              <a:rPr kumimoji="1" lang="ja-JP" altLang="en-US" sz="2400" dirty="0"/>
              <a:t>をコピー</a:t>
            </a:r>
            <a:endParaRPr kumimoji="1" lang="en-US" altLang="ja-JP" sz="2400" dirty="0"/>
          </a:p>
          <a:p>
            <a:r>
              <a:rPr lang="en-US" altLang="ja-JP" sz="2400" dirty="0"/>
              <a:t>SourceTree</a:t>
            </a:r>
            <a:r>
              <a:rPr lang="ja-JP" altLang="en-US" sz="2400" dirty="0"/>
              <a:t>にペースト、保存先を決める</a:t>
            </a:r>
            <a:endParaRPr lang="en-US" altLang="ja-JP" sz="2400" dirty="0"/>
          </a:p>
          <a:p>
            <a:r>
              <a:rPr kumimoji="1" lang="ja-JP" altLang="en-US" sz="2400" dirty="0"/>
              <a:t>新しい空きフォルダを作って、保存先にするのをオススメ</a:t>
            </a:r>
          </a:p>
        </p:txBody>
      </p:sp>
      <p:pic>
        <p:nvPicPr>
          <p:cNvPr id="2050" name="Picture 2" descr="ã¹ã¯ãªã¼ã³ã·ã§ãã 2019-02-14 7.15.41.png">
            <a:extLst>
              <a:ext uri="{FF2B5EF4-FFF2-40B4-BE49-F238E27FC236}">
                <a16:creationId xmlns:a16="http://schemas.microsoft.com/office/drawing/2014/main" id="{93B491F5-7EEA-4DC1-8A8B-CE4B78954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72638"/>
            <a:ext cx="4682613" cy="22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6B67888-884C-487F-8C30-587B63B8F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57" t="9037" r="16214" b="24952"/>
          <a:stretch/>
        </p:blipFill>
        <p:spPr>
          <a:xfrm>
            <a:off x="7043901" y="1020610"/>
            <a:ext cx="4405889" cy="240839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76D7A595-91E1-45E7-BFA1-6D0FE5A005FB}"/>
              </a:ext>
            </a:extLst>
          </p:cNvPr>
          <p:cNvSpPr/>
          <p:nvPr/>
        </p:nvSpPr>
        <p:spPr>
          <a:xfrm>
            <a:off x="10056125" y="1900341"/>
            <a:ext cx="1104008" cy="6489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FF8418-C7BD-45EF-A516-90E8BB1D9BA6}"/>
              </a:ext>
            </a:extLst>
          </p:cNvPr>
          <p:cNvSpPr txBox="1"/>
          <p:nvPr/>
        </p:nvSpPr>
        <p:spPr>
          <a:xfrm>
            <a:off x="9357741" y="2667566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ここから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URL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をコピー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9F921D1-2405-4F51-9758-EFF6C1F5EA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65" b="25524"/>
          <a:stretch/>
        </p:blipFill>
        <p:spPr>
          <a:xfrm>
            <a:off x="7154796" y="4084485"/>
            <a:ext cx="4405889" cy="229189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A66D35-B75F-42CB-98B5-81F5CA189A37}"/>
              </a:ext>
            </a:extLst>
          </p:cNvPr>
          <p:cNvSpPr txBox="1"/>
          <p:nvPr/>
        </p:nvSpPr>
        <p:spPr>
          <a:xfrm>
            <a:off x="2701650" y="649287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MacOS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DBDFE34-D84C-4BB0-BF64-A3F8D2C19694}"/>
              </a:ext>
            </a:extLst>
          </p:cNvPr>
          <p:cNvSpPr txBox="1"/>
          <p:nvPr/>
        </p:nvSpPr>
        <p:spPr>
          <a:xfrm>
            <a:off x="8879884" y="649287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W</a:t>
            </a:r>
            <a:r>
              <a:rPr kumimoji="1" lang="en-US" altLang="ja-JP" dirty="0"/>
              <a:t>indows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A59F2AF-4C1C-4A35-BDDA-8368D50C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96129-5E73-4E30-92FD-1B05A0DFF8B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58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</TotalTime>
  <Words>625</Words>
  <Application>Microsoft Office PowerPoint</Application>
  <PresentationFormat>ワイド画面</PresentationFormat>
  <Paragraphs>127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5" baseType="lpstr">
      <vt:lpstr>游ゴシック</vt:lpstr>
      <vt:lpstr>游ゴシック Light</vt:lpstr>
      <vt:lpstr>Arial</vt:lpstr>
      <vt:lpstr>Office テーマ</vt:lpstr>
      <vt:lpstr>Github&amp;SourceTree</vt:lpstr>
      <vt:lpstr>GitHubとは？</vt:lpstr>
      <vt:lpstr>プロジェクトを立ち上げる</vt:lpstr>
      <vt:lpstr>リポジトリ</vt:lpstr>
      <vt:lpstr>SourceTreeとは？</vt:lpstr>
      <vt:lpstr>Sourcetreeの見方</vt:lpstr>
      <vt:lpstr>Sourcetreeの見方</vt:lpstr>
      <vt:lpstr>ローカルにクローン</vt:lpstr>
      <vt:lpstr>ローカルにクローン</vt:lpstr>
      <vt:lpstr>ファイルを作成</vt:lpstr>
      <vt:lpstr>コミット</vt:lpstr>
      <vt:lpstr>コミット</vt:lpstr>
      <vt:lpstr>プッシュ</vt:lpstr>
      <vt:lpstr>ブランチ</vt:lpstr>
      <vt:lpstr>ブランチ</vt:lpstr>
      <vt:lpstr>コミット</vt:lpstr>
      <vt:lpstr>リポジトリ共有</vt:lpstr>
      <vt:lpstr>フェッチ</vt:lpstr>
      <vt:lpstr>リセット</vt:lpstr>
      <vt:lpstr>プル</vt:lpstr>
      <vt:lpstr>プルリクエスト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Github&amp;SourceTree</dc:title>
  <dc:creator>シュ ブンイク</dc:creator>
  <cp:lastModifiedBy>シュ ブンイク</cp:lastModifiedBy>
  <cp:revision>42</cp:revision>
  <dcterms:created xsi:type="dcterms:W3CDTF">2019-06-05T03:24:39Z</dcterms:created>
  <dcterms:modified xsi:type="dcterms:W3CDTF">2019-08-18T05:34:20Z</dcterms:modified>
</cp:coreProperties>
</file>